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Nunito"/>
      <p:regular r:id="rId23"/>
      <p:bold r:id="rId24"/>
      <p:italic r:id="rId25"/>
      <p:boldItalic r:id="rId26"/>
    </p:embeddedFont>
    <p:embeddedFont>
      <p:font typeface="Maven Pro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28" Type="http://schemas.openxmlformats.org/officeDocument/2006/relationships/font" Target="fonts/MavenPro-bold.fntdata"/><Relationship Id="rId27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5a3c49a56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5a3c49a56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5a3c49a56a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5a3c49a56a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5a3c49a56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5a3c49a56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a3c49a56a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a3c49a56a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788bc6669_0_7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788bc6669_0_7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a3c49a5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a3c49a5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788bc6669_0_1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788bc6669_0_1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a2ccfe3c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a2ccfe3c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a2ccfe3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a2ccfe3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a2ccfe3c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a2ccfe3c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a3c49a56a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a3c49a56a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5a3c49a56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5a3c49a56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947588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Comparison of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Flux Tower Stations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Sedgwick Reserve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GEOG 136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Rachel Green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 17, 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2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2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2" name="Google Shape;3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9050" y="1633975"/>
            <a:ext cx="4114800" cy="272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575" y="1633975"/>
            <a:ext cx="4114800" cy="272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1500" y="1633975"/>
            <a:ext cx="4114800" cy="272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sample Independent t-test</a:t>
            </a:r>
            <a:endParaRPr/>
          </a:p>
        </p:txBody>
      </p:sp>
      <p:sp>
        <p:nvSpPr>
          <p:cNvPr id="350" name="Google Shape;350;p23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3"/>
          <p:cNvSpPr txBox="1"/>
          <p:nvPr>
            <p:ph idx="2" type="body"/>
          </p:nvPr>
        </p:nvSpPr>
        <p:spPr>
          <a:xfrm>
            <a:off x="4903800" y="1597875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Latent Heat T-test output</a:t>
            </a:r>
            <a:endParaRPr b="1"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t=1.975, df=29, cv=1.699, p=0.058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Critical value: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Reject the null hypothesis that the means are equal.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P-value: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Accept null hypothesis that the means are equal.</a:t>
            </a:r>
            <a:endParaRPr sz="10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*Ultimately look at the figure, absolute difference in means and use your own judgement! 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52" name="Google Shape;352;p23"/>
          <p:cNvSpPr txBox="1"/>
          <p:nvPr>
            <p:ph idx="2" type="body"/>
          </p:nvPr>
        </p:nvSpPr>
        <p:spPr>
          <a:xfrm>
            <a:off x="891875" y="1635850"/>
            <a:ext cx="38424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alpha = 0.05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t_stat, df, cv, p = independent_ttest(coyote_full.H[60:72], grass_full.H[53:72], alpha)</a:t>
            </a:r>
            <a:endParaRPr b="1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print('t=%.3f, df=%d, cv=%.3f, p=%.3f' % (t_stat, df, cv, p))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# interpret via critical value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if abs(t_stat) &lt;= cv:</a:t>
            </a:r>
            <a:endParaRPr sz="10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print('Accept null hypothesis that the means are equal.')</a:t>
            </a:r>
            <a:endParaRPr sz="1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else:</a:t>
            </a:r>
            <a:endParaRPr sz="1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print('Reject the null hypothesis that the means are equal.')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# interpret via p-value</a:t>
            </a:r>
            <a:endParaRPr sz="10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if p &gt; alpha:</a:t>
            </a:r>
            <a:endParaRPr sz="1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print('Accept null hypothesis that the means are equal.')</a:t>
            </a:r>
            <a:endParaRPr sz="1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else:</a:t>
            </a:r>
            <a:endParaRPr sz="1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print('Reject the null hypothesis that the means are equal.')</a:t>
            </a:r>
            <a:endParaRPr sz="1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    </a:t>
            </a:r>
            <a:endParaRPr sz="1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4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4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60" name="Google Shape;3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0375" y="387338"/>
            <a:ext cx="6057900" cy="444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1552" y="1470025"/>
            <a:ext cx="4108249" cy="3133224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5"/>
          <p:cNvSpPr txBox="1"/>
          <p:nvPr>
            <p:ph type="title"/>
          </p:nvPr>
        </p:nvSpPr>
        <p:spPr>
          <a:xfrm>
            <a:off x="1303800" y="6144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Surface Energy Balance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4" name="Google Shape;28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8562"/>
            <a:ext cx="4445860" cy="352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5846" y="808538"/>
            <a:ext cx="4953301" cy="352637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4"/>
          <p:cNvSpPr/>
          <p:nvPr/>
        </p:nvSpPr>
        <p:spPr>
          <a:xfrm>
            <a:off x="1982700" y="2556675"/>
            <a:ext cx="169500" cy="156600"/>
          </a:xfrm>
          <a:prstGeom prst="ellipse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5748375" y="2400075"/>
            <a:ext cx="169500" cy="156600"/>
          </a:xfrm>
          <a:prstGeom prst="ellipse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0000" y="598534"/>
            <a:ext cx="3218226" cy="4290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3800" y="598575"/>
            <a:ext cx="3218226" cy="4290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Flux Tower Data Organization</a:t>
            </a:r>
            <a:endParaRPr/>
          </a:p>
        </p:txBody>
      </p:sp>
      <p:sp>
        <p:nvSpPr>
          <p:cNvPr id="299" name="Google Shape;299;p16"/>
          <p:cNvSpPr txBox="1"/>
          <p:nvPr>
            <p:ph idx="1" type="body"/>
          </p:nvPr>
        </p:nvSpPr>
        <p:spPr>
          <a:xfrm>
            <a:off x="1075025" y="1805575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Raw data fed through Eddypro (.ghg files)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Output files: 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Full output * Primary results file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AmeriFlux results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GHG-Europe results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Biomet measurements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6"/>
          <p:cNvSpPr txBox="1"/>
          <p:nvPr>
            <p:ph idx="2" type="body"/>
          </p:nvPr>
        </p:nvSpPr>
        <p:spPr>
          <a:xfrm>
            <a:off x="4785575" y="1805575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Spectral Outputs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(co)spectra and ogives (</a:t>
            </a:r>
            <a:r>
              <a:rPr lang="en"/>
              <a:t>cumulative</a:t>
            </a:r>
            <a:r>
              <a:rPr lang="en"/>
              <a:t> frequency) </a:t>
            </a:r>
            <a:endParaRPr/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Cospectra with the vertical wind </a:t>
            </a:r>
            <a:r>
              <a:rPr lang="en"/>
              <a:t>component</a:t>
            </a:r>
            <a:r>
              <a:rPr lang="en"/>
              <a:t>, calculated for each variable for each flux averaging interval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Processed raw data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Statistics - mean, variance, covariance, Skewness, Kurtosis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Time Series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Variables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Output</a:t>
            </a:r>
            <a:endParaRPr/>
          </a:p>
        </p:txBody>
      </p:sp>
      <p:sp>
        <p:nvSpPr>
          <p:cNvPr id="306" name="Google Shape;306;p17"/>
          <p:cNvSpPr txBox="1"/>
          <p:nvPr>
            <p:ph idx="1" type="body"/>
          </p:nvPr>
        </p:nvSpPr>
        <p:spPr>
          <a:xfrm>
            <a:off x="1303800" y="189480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Fluxes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Quality flags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Micrometeorological </a:t>
            </a:r>
            <a:r>
              <a:rPr lang="en"/>
              <a:t>variables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Gas concentrations and densities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Footprint estimations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Diagnostic information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Ancillary variables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986" y="0"/>
            <a:ext cx="262532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Biomet Data</a:t>
            </a:r>
            <a:endParaRPr/>
          </a:p>
        </p:txBody>
      </p:sp>
      <p:sp>
        <p:nvSpPr>
          <p:cNvPr id="313" name="Google Shape;313;p18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Biomet system records data from meteorological sensors on an eddy covariance system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Variable labels in header can include as a suffix the “location qualifier” - X_Y_Z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Tells you the location of the instrument/sensor on the tower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Can then get the height at which the variable was measured and compare differences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4" name="Google Shape;3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2949" y="1420400"/>
            <a:ext cx="2871900" cy="3073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Spectra, Cospectra, Ogives</a:t>
            </a:r>
            <a:endParaRPr/>
          </a:p>
        </p:txBody>
      </p:sp>
      <p:sp>
        <p:nvSpPr>
          <p:cNvPr id="320" name="Google Shape;320;p19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Spectra available for three wind components, sonic temperature, gas concentrations or densities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Cospectra for covariances of w (vertical wind component) and all other variables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Calculated for each flux averaging period and contain and number of frequencies equal to half the number of raw records </a:t>
            </a:r>
            <a:endParaRPr/>
          </a:p>
        </p:txBody>
      </p:sp>
      <p:pic>
        <p:nvPicPr>
          <p:cNvPr id="321" name="Google Shape;3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7250" y="2055150"/>
            <a:ext cx="3067050" cy="24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Cleaning the Data</a:t>
            </a:r>
            <a:endParaRPr/>
          </a:p>
        </p:txBody>
      </p:sp>
      <p:sp>
        <p:nvSpPr>
          <p:cNvPr id="327" name="Google Shape;327;p20"/>
          <p:cNvSpPr txBox="1"/>
          <p:nvPr>
            <p:ph idx="1" type="body"/>
          </p:nvPr>
        </p:nvSpPr>
        <p:spPr>
          <a:xfrm>
            <a:off x="1303800" y="1825525"/>
            <a:ext cx="75198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Read in data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Parse dates - date and time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Format (ex. Y-m-d H:M)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Convert time zone from UTC to PST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Pytz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Separate time and date again for plotting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Time Zone Chan</a:t>
            </a:r>
            <a:r>
              <a:rPr b="1" lang="en"/>
              <a:t>ge: 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pacific = pytz.timezone('US/Pacific')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coyote_full['DATE'].dt.tz_localize("GMT").dt.tz_convert('America/Los_Angeles').dt.tz_localize(None))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1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highlight>
                  <a:srgbClr val="FFFFFF"/>
                </a:highlight>
              </a:rPr>
              <a:t>Latent heat</a:t>
            </a:r>
            <a:r>
              <a:rPr lang="en" sz="1100">
                <a:solidFill>
                  <a:srgbClr val="444444"/>
                </a:solidFill>
                <a:highlight>
                  <a:srgbClr val="FFFFFF"/>
                </a:highlight>
              </a:rPr>
              <a:t> - the energy released or taken up per unit mass by a system in changing phase</a:t>
            </a:r>
            <a:endParaRPr sz="1100">
              <a:solidFill>
                <a:srgbClr val="444444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44444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000000"/>
                </a:solidFill>
                <a:highlight>
                  <a:srgbClr val="FFFFFF"/>
                </a:highlight>
              </a:rPr>
              <a:t>Sensible heat</a:t>
            </a:r>
            <a:r>
              <a:rPr lang="en" sz="1100">
                <a:solidFill>
                  <a:srgbClr val="444444"/>
                </a:solidFill>
                <a:highlight>
                  <a:srgbClr val="FFFFFF"/>
                </a:highlight>
              </a:rPr>
              <a:t> - that heat (energy) able to be sensed (e.g. with a thermometer)</a:t>
            </a:r>
            <a:endParaRPr sz="1100">
              <a:solidFill>
                <a:srgbClr val="444444"/>
              </a:solidFill>
              <a:highlight>
                <a:srgbClr val="FFFFFF"/>
              </a:highlight>
            </a:endParaRPr>
          </a:p>
        </p:txBody>
      </p:sp>
      <p:pic>
        <p:nvPicPr>
          <p:cNvPr id="334" name="Google Shape;3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8700" y="1990050"/>
            <a:ext cx="3285489" cy="254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